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5" r:id="rId8"/>
    <p:sldId id="264" r:id="rId9"/>
    <p:sldId id="267" r:id="rId10"/>
    <p:sldId id="276" r:id="rId11"/>
    <p:sldId id="266" r:id="rId12"/>
    <p:sldId id="268" r:id="rId13"/>
    <p:sldId id="270" r:id="rId14"/>
    <p:sldId id="273" r:id="rId15"/>
    <p:sldId id="279" r:id="rId16"/>
    <p:sldId id="281" r:id="rId17"/>
    <p:sldId id="282" r:id="rId18"/>
    <p:sldId id="285" r:id="rId19"/>
    <p:sldId id="286" r:id="rId20"/>
    <p:sldId id="283" r:id="rId21"/>
    <p:sldId id="287" r:id="rId22"/>
    <p:sldId id="288" r:id="rId23"/>
    <p:sldId id="289" r:id="rId24"/>
    <p:sldId id="290" r:id="rId25"/>
    <p:sldId id="291" r:id="rId26"/>
    <p:sldId id="292" r:id="rId27"/>
    <p:sldId id="278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51"/>
    <p:restoredTop sz="95707"/>
  </p:normalViewPr>
  <p:slideViewPr>
    <p:cSldViewPr snapToGrid="0">
      <p:cViewPr varScale="1">
        <p:scale>
          <a:sx n="109" d="100"/>
          <a:sy n="109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for Everyone –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2187E-29F1-D4D7-EF54-0DCBD825DBAE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96A6E-FAC0-B700-F7DB-6FDD34B3E3A4}"/>
              </a:ext>
            </a:extLst>
          </p:cNvPr>
          <p:cNvSpPr txBox="1"/>
          <p:nvPr/>
        </p:nvSpPr>
        <p:spPr>
          <a:xfrm>
            <a:off x="3610708" y="2002637"/>
            <a:ext cx="317695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== Observation</a:t>
            </a:r>
          </a:p>
        </p:txBody>
      </p:sp>
      <p:pic>
        <p:nvPicPr>
          <p:cNvPr id="16" name="Picture 15" descr="Foot of a rock climber in action">
            <a:extLst>
              <a:ext uri="{FF2B5EF4-FFF2-40B4-BE49-F238E27FC236}">
                <a16:creationId xmlns:a16="http://schemas.microsoft.com/office/drawing/2014/main" id="{6888D75C-F7DA-A99F-AD30-51365E289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3612211" y="919876"/>
            <a:ext cx="1381873" cy="1025161"/>
          </a:xfrm>
          <a:prstGeom prst="rect">
            <a:avLst/>
          </a:prstGeom>
        </p:spPr>
      </p:pic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id="{0463D085-5C07-FC13-C0B8-788358299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987235"/>
              </p:ext>
            </p:extLst>
          </p:nvPr>
        </p:nvGraphicFramePr>
        <p:xfrm>
          <a:off x="5439508" y="983160"/>
          <a:ext cx="6142892" cy="71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859D1-C549-6E30-7675-FB404BB37DBF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A19-B36B-9024-CBD3-F36ED3D06A1F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6F461E-08E1-0D17-8768-3A35A807DBCE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D1C60A-8CAE-2D08-396E-2787F3581996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9F8194-E744-44B7-B248-4CF43AE45C5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7E8A4E-8938-B993-D465-0414136FF1B9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438829-36DB-C87D-8BBA-F860EC24CBC4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69AA87-F3FD-D980-EEA6-73D3AB19AEED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CF4A224-0E00-A265-E202-FC64B1931D3D}"/>
              </a:ext>
            </a:extLst>
          </p:cNvPr>
          <p:cNvSpPr/>
          <p:nvPr/>
        </p:nvSpPr>
        <p:spPr>
          <a:xfrm>
            <a:off x="5334000" y="1351741"/>
            <a:ext cx="6330462" cy="36858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53A47E-4480-0375-6669-307F32697440}"/>
              </a:ext>
            </a:extLst>
          </p:cNvPr>
          <p:cNvCxnSpPr>
            <a:cxnSpLocks/>
          </p:cNvCxnSpPr>
          <p:nvPr/>
        </p:nvCxnSpPr>
        <p:spPr>
          <a:xfrm flipH="1" flipV="1">
            <a:off x="5838093" y="1628312"/>
            <a:ext cx="3270738" cy="7580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719F54-7008-C8BC-E1AA-01510C10684F}"/>
              </a:ext>
            </a:extLst>
          </p:cNvPr>
          <p:cNvCxnSpPr>
            <a:cxnSpLocks/>
          </p:cNvCxnSpPr>
          <p:nvPr/>
        </p:nvCxnSpPr>
        <p:spPr>
          <a:xfrm flipH="1" flipV="1">
            <a:off x="6559062" y="1628312"/>
            <a:ext cx="2666999" cy="7580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23FEAF-7798-7247-DA65-02897E629D2D}"/>
              </a:ext>
            </a:extLst>
          </p:cNvPr>
          <p:cNvCxnSpPr>
            <a:cxnSpLocks/>
          </p:cNvCxnSpPr>
          <p:nvPr/>
        </p:nvCxnSpPr>
        <p:spPr>
          <a:xfrm flipH="1" flipV="1">
            <a:off x="7309341" y="1643836"/>
            <a:ext cx="1916720" cy="74249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013B71-62A0-1319-5524-A13F405BE120}"/>
              </a:ext>
            </a:extLst>
          </p:cNvPr>
          <p:cNvCxnSpPr>
            <a:cxnSpLocks/>
          </p:cNvCxnSpPr>
          <p:nvPr/>
        </p:nvCxnSpPr>
        <p:spPr>
          <a:xfrm flipH="1" flipV="1">
            <a:off x="8209086" y="1618942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2C59E3-2AC6-2957-7F61-8641F3B0FDC4}"/>
              </a:ext>
            </a:extLst>
          </p:cNvPr>
          <p:cNvCxnSpPr>
            <a:cxnSpLocks/>
          </p:cNvCxnSpPr>
          <p:nvPr/>
        </p:nvCxnSpPr>
        <p:spPr>
          <a:xfrm flipH="1" flipV="1">
            <a:off x="9321312" y="1609743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960664-6891-7D6D-D902-77D20200EB92}"/>
              </a:ext>
            </a:extLst>
          </p:cNvPr>
          <p:cNvCxnSpPr>
            <a:cxnSpLocks/>
          </p:cNvCxnSpPr>
          <p:nvPr/>
        </p:nvCxnSpPr>
        <p:spPr>
          <a:xfrm flipH="1" flipV="1">
            <a:off x="10236623" y="1609743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A90CDB-438D-C390-79B1-47BC139B5124}"/>
              </a:ext>
            </a:extLst>
          </p:cNvPr>
          <p:cNvCxnSpPr>
            <a:cxnSpLocks/>
          </p:cNvCxnSpPr>
          <p:nvPr/>
        </p:nvCxnSpPr>
        <p:spPr>
          <a:xfrm flipV="1">
            <a:off x="11406554" y="1609806"/>
            <a:ext cx="1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0BEEE0-F508-0A59-D6CA-B2EA480D8668}"/>
              </a:ext>
            </a:extLst>
          </p:cNvPr>
          <p:cNvSpPr txBox="1"/>
          <p:nvPr/>
        </p:nvSpPr>
        <p:spPr>
          <a:xfrm>
            <a:off x="9108831" y="2339441"/>
            <a:ext cx="234461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== Values</a:t>
            </a:r>
          </a:p>
        </p:txBody>
      </p:sp>
    </p:spTree>
    <p:extLst>
      <p:ext uri="{BB962C8B-B14F-4D97-AF65-F5344CB8AC3E}">
        <p14:creationId xmlns:p14="http://schemas.microsoft.com/office/powerpoint/2010/main" val="838879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D5B414-C470-1AA5-703D-25F037835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616338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39D153-2302-9503-0FF9-778E83859244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A126F4-3B05-F8AB-CA68-B8B4377B55E6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DA5AD9-6F04-CA4B-A7AF-E83767D854D1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98C42-D9CF-2B89-6BC7-7E6213D8B8B3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1BD2BB-23CF-90A2-9147-76A909E1C3F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0DE08B-0D66-AE44-00A7-FCBAA972CBD2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192A9-A73B-848C-9A20-C1D5C6777DFA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C3E84A-CBB8-DD62-629C-657748A9FC9D}"/>
              </a:ext>
            </a:extLst>
          </p:cNvPr>
          <p:cNvSpPr txBox="1"/>
          <p:nvPr/>
        </p:nvSpPr>
        <p:spPr>
          <a:xfrm>
            <a:off x="2872151" y="3678633"/>
            <a:ext cx="2195147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Rows == Observations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273CD2F-7943-D65D-1CEE-3512B04067F5}"/>
              </a:ext>
            </a:extLst>
          </p:cNvPr>
          <p:cNvSpPr/>
          <p:nvPr/>
        </p:nvSpPr>
        <p:spPr>
          <a:xfrm>
            <a:off x="5067298" y="1453661"/>
            <a:ext cx="325314" cy="5052646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780B3-628C-6A5F-DE25-8F787A8CDE96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4EF49-C615-7041-FBEF-9338EF556F3D}"/>
              </a:ext>
            </a:extLst>
          </p:cNvPr>
          <p:cNvSpPr txBox="1"/>
          <p:nvPr/>
        </p:nvSpPr>
        <p:spPr>
          <a:xfrm>
            <a:off x="5606547" y="1434179"/>
            <a:ext cx="234461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== Values</a:t>
            </a: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780AF5A5-EF21-9D71-9E55-A30697D00F81}"/>
              </a:ext>
            </a:extLst>
          </p:cNvPr>
          <p:cNvSpPr/>
          <p:nvPr/>
        </p:nvSpPr>
        <p:spPr>
          <a:xfrm>
            <a:off x="7945310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98845045-21E6-2BB1-4F71-E14DDF03B4C3}"/>
              </a:ext>
            </a:extLst>
          </p:cNvPr>
          <p:cNvSpPr/>
          <p:nvPr/>
        </p:nvSpPr>
        <p:spPr>
          <a:xfrm>
            <a:off x="8812817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DA314CA5-373E-B463-088B-371B9C8E0F86}"/>
              </a:ext>
            </a:extLst>
          </p:cNvPr>
          <p:cNvSpPr/>
          <p:nvPr/>
        </p:nvSpPr>
        <p:spPr>
          <a:xfrm>
            <a:off x="9478096" y="1313039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CD93DE17-3708-D9CA-6B0E-EC3BF6D7ECA6}"/>
              </a:ext>
            </a:extLst>
          </p:cNvPr>
          <p:cNvSpPr/>
          <p:nvPr/>
        </p:nvSpPr>
        <p:spPr>
          <a:xfrm>
            <a:off x="10377848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66D152CF-22E9-BA15-35BC-F2997EB1FF3A}"/>
              </a:ext>
            </a:extLst>
          </p:cNvPr>
          <p:cNvSpPr/>
          <p:nvPr/>
        </p:nvSpPr>
        <p:spPr>
          <a:xfrm>
            <a:off x="7924796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64027294-4657-454F-0307-FFD7F67300C6}"/>
              </a:ext>
            </a:extLst>
          </p:cNvPr>
          <p:cNvSpPr/>
          <p:nvPr/>
        </p:nvSpPr>
        <p:spPr>
          <a:xfrm>
            <a:off x="8792303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B33A7886-C3CE-66D9-089D-15D3F28D2460}"/>
              </a:ext>
            </a:extLst>
          </p:cNvPr>
          <p:cNvSpPr/>
          <p:nvPr/>
        </p:nvSpPr>
        <p:spPr>
          <a:xfrm>
            <a:off x="9457582" y="166476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>
            <a:extLst>
              <a:ext uri="{FF2B5EF4-FFF2-40B4-BE49-F238E27FC236}">
                <a16:creationId xmlns:a16="http://schemas.microsoft.com/office/drawing/2014/main" id="{2F113F7C-262B-2D8F-4CAF-C1CAD1809057}"/>
              </a:ext>
            </a:extLst>
          </p:cNvPr>
          <p:cNvSpPr/>
          <p:nvPr/>
        </p:nvSpPr>
        <p:spPr>
          <a:xfrm>
            <a:off x="10357334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39D88A70-67C9-513F-71D5-45BD781AF874}"/>
              </a:ext>
            </a:extLst>
          </p:cNvPr>
          <p:cNvSpPr/>
          <p:nvPr/>
        </p:nvSpPr>
        <p:spPr>
          <a:xfrm>
            <a:off x="7945309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7E37BA3A-1F0F-2AA9-3CC6-417037067A6D}"/>
              </a:ext>
            </a:extLst>
          </p:cNvPr>
          <p:cNvSpPr/>
          <p:nvPr/>
        </p:nvSpPr>
        <p:spPr>
          <a:xfrm>
            <a:off x="8812816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E1C85DA3-574D-F125-4AB3-C61ECA75A235}"/>
              </a:ext>
            </a:extLst>
          </p:cNvPr>
          <p:cNvSpPr/>
          <p:nvPr/>
        </p:nvSpPr>
        <p:spPr>
          <a:xfrm>
            <a:off x="9478095" y="200465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>
            <a:extLst>
              <a:ext uri="{FF2B5EF4-FFF2-40B4-BE49-F238E27FC236}">
                <a16:creationId xmlns:a16="http://schemas.microsoft.com/office/drawing/2014/main" id="{B78C9373-7BD1-E7CE-5774-E84FF391F2A1}"/>
              </a:ext>
            </a:extLst>
          </p:cNvPr>
          <p:cNvSpPr/>
          <p:nvPr/>
        </p:nvSpPr>
        <p:spPr>
          <a:xfrm>
            <a:off x="10377847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8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7F97FD86-5DCD-97E7-D175-FB73BB942A5D}"/>
              </a:ext>
            </a:extLst>
          </p:cNvPr>
          <p:cNvSpPr/>
          <p:nvPr/>
        </p:nvSpPr>
        <p:spPr>
          <a:xfrm>
            <a:off x="5275385" y="797169"/>
            <a:ext cx="6424246" cy="5931877"/>
          </a:xfrm>
          <a:prstGeom prst="wedgeRectCallout">
            <a:avLst>
              <a:gd name="adj1" fmla="val -60180"/>
              <a:gd name="adj2" fmla="val -462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F5116-705A-639E-094F-EBB7D159AF3B}"/>
              </a:ext>
            </a:extLst>
          </p:cNvPr>
          <p:cNvSpPr txBox="1"/>
          <p:nvPr/>
        </p:nvSpPr>
        <p:spPr>
          <a:xfrm>
            <a:off x="3687909" y="461513"/>
            <a:ext cx="98713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0123362C-B8EA-2464-7956-B32D4F252A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000224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73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Vocabulary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3A22D1-52F3-8D82-D9CC-7E64CC9F4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12"/>
          <a:stretch/>
        </p:blipFill>
        <p:spPr>
          <a:xfrm>
            <a:off x="3531854" y="3710674"/>
            <a:ext cx="8103556" cy="2359923"/>
          </a:xfr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0B8B6B-9A62-C95D-269F-2C9865924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31854" y="787404"/>
            <a:ext cx="8103556" cy="235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9B6E38-42F7-A2C0-B713-982E64AE9A5E}"/>
              </a:ext>
            </a:extLst>
          </p:cNvPr>
          <p:cNvSpPr txBox="1"/>
          <p:nvPr/>
        </p:nvSpPr>
        <p:spPr>
          <a:xfrm>
            <a:off x="3988901" y="2690188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971B1-B97A-E619-67B3-548E6F17E146}"/>
              </a:ext>
            </a:extLst>
          </p:cNvPr>
          <p:cNvSpPr txBox="1"/>
          <p:nvPr/>
        </p:nvSpPr>
        <p:spPr>
          <a:xfrm>
            <a:off x="6748744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7B6B3-49FB-18E2-92E3-82330D6B7871}"/>
              </a:ext>
            </a:extLst>
          </p:cNvPr>
          <p:cNvSpPr txBox="1"/>
          <p:nvPr/>
        </p:nvSpPr>
        <p:spPr>
          <a:xfrm>
            <a:off x="9508587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cells</a:t>
            </a:r>
          </a:p>
        </p:txBody>
      </p:sp>
    </p:spTree>
    <p:extLst>
      <p:ext uri="{BB962C8B-B14F-4D97-AF65-F5344CB8AC3E}">
        <p14:creationId xmlns:p14="http://schemas.microsoft.com/office/powerpoint/2010/main" val="138961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D0DB710D-BCB0-CB05-4C49-9986C3788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497422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D77C3A-5981-4374-9579-85163B31D968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972FF6-704E-F20B-A22A-FED9C94AB471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18AE4E-364F-E030-5E08-E260A6043B78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CFBF10-5542-5C6D-8863-FD44ACED1F37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453D81-67B4-354A-0495-2A8130E39A3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E34416-2377-E4CB-E4FE-945BB86977F2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E4C1F8-A4A9-F60B-E681-8D038ED9EF9A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F8EEBE5-E0BD-9C26-A8F5-579936D9328C}"/>
              </a:ext>
            </a:extLst>
          </p:cNvPr>
          <p:cNvSpPr txBox="1"/>
          <p:nvPr/>
        </p:nvSpPr>
        <p:spPr>
          <a:xfrm>
            <a:off x="3997569" y="228630"/>
            <a:ext cx="155917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73534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6441830" y="937057"/>
            <a:ext cx="685802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</p:spTree>
    <p:extLst>
      <p:ext uri="{BB962C8B-B14F-4D97-AF65-F5344CB8AC3E}">
        <p14:creationId xmlns:p14="http://schemas.microsoft.com/office/powerpoint/2010/main" val="113002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185309"/>
              </p:ext>
            </p:extLst>
          </p:nvPr>
        </p:nvGraphicFramePr>
        <p:xfrm>
          <a:off x="5439508" y="983160"/>
          <a:ext cx="574430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374853" y="937057"/>
            <a:ext cx="685802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7552724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</p:spTree>
    <p:extLst>
      <p:ext uri="{BB962C8B-B14F-4D97-AF65-F5344CB8AC3E}">
        <p14:creationId xmlns:p14="http://schemas.microsoft.com/office/powerpoint/2010/main" val="4136053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293414"/>
              </p:ext>
            </p:extLst>
          </p:nvPr>
        </p:nvGraphicFramePr>
        <p:xfrm>
          <a:off x="5070053" y="1586318"/>
          <a:ext cx="105525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57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Rainfall (in.)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32.90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27.73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29.23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26.80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7552724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</p:spTree>
    <p:extLst>
      <p:ext uri="{BB962C8B-B14F-4D97-AF65-F5344CB8AC3E}">
        <p14:creationId xmlns:p14="http://schemas.microsoft.com/office/powerpoint/2010/main" val="234155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424699"/>
              </p:ext>
            </p:extLst>
          </p:nvPr>
        </p:nvGraphicFramePr>
        <p:xfrm>
          <a:off x="5070053" y="1586318"/>
          <a:ext cx="1095693" cy="4026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Temp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8874945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8598BD-1E35-03A6-438D-9F5B19FB2715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9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953049"/>
              </p:ext>
            </p:extLst>
          </p:nvPr>
        </p:nvGraphicFramePr>
        <p:xfrm>
          <a:off x="5070053" y="1586318"/>
          <a:ext cx="109569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Elevation 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8874945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8598BD-1E35-03A6-438D-9F5B19FB2715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Vocabulary </a:t>
            </a:r>
          </a:p>
          <a:p>
            <a:r>
              <a:rPr lang="en-US" sz="3200" dirty="0"/>
              <a:t>Data Ethics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196194"/>
              </p:ext>
            </p:extLst>
          </p:nvPr>
        </p:nvGraphicFramePr>
        <p:xfrm>
          <a:off x="5070053" y="1586318"/>
          <a:ext cx="1260409" cy="4026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409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stop-time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13:00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04:34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02:32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15:16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01:00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20:45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10:23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11:32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12:00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39D0CA-A610-D9AD-49F5-BE3C151F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53" y="2540550"/>
            <a:ext cx="3071949" cy="3071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27875A-7DFC-5507-C259-0E540A1F3D67}"/>
              </a:ext>
            </a:extLst>
          </p:cNvPr>
          <p:cNvSpPr txBox="1"/>
          <p:nvPr/>
        </p:nvSpPr>
        <p:spPr>
          <a:xfrm>
            <a:off x="8200114" y="352339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1808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an example for each quantitative ordering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8C59DA-8384-08E3-E2AE-388F2B72DDB5}"/>
              </a:ext>
            </a:extLst>
          </p:cNvPr>
          <p:cNvCxnSpPr/>
          <p:nvPr/>
        </p:nvCxnSpPr>
        <p:spPr>
          <a:xfrm>
            <a:off x="3687744" y="4474028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039384-4ABD-D786-EAEC-47745F8EA8ED}"/>
              </a:ext>
            </a:extLst>
          </p:cNvPr>
          <p:cNvSpPr txBox="1"/>
          <p:nvPr/>
        </p:nvSpPr>
        <p:spPr>
          <a:xfrm>
            <a:off x="3503238" y="457583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DEE42-7296-B808-805F-2D348AB15D0B}"/>
              </a:ext>
            </a:extLst>
          </p:cNvPr>
          <p:cNvSpPr txBox="1"/>
          <p:nvPr/>
        </p:nvSpPr>
        <p:spPr>
          <a:xfrm>
            <a:off x="3726997" y="3641253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AB7AA-C347-6151-FC64-FF990B6A7201}"/>
              </a:ext>
            </a:extLst>
          </p:cNvPr>
          <p:cNvCxnSpPr/>
          <p:nvPr/>
        </p:nvCxnSpPr>
        <p:spPr>
          <a:xfrm>
            <a:off x="6520122" y="4474028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9A8369-7AB7-966A-22B1-359D3536ABA6}"/>
              </a:ext>
            </a:extLst>
          </p:cNvPr>
          <p:cNvSpPr txBox="1"/>
          <p:nvPr/>
        </p:nvSpPr>
        <p:spPr>
          <a:xfrm>
            <a:off x="7657837" y="457583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BDABE-6912-E8D7-5454-B4EB19E782E4}"/>
              </a:ext>
            </a:extLst>
          </p:cNvPr>
          <p:cNvSpPr txBox="1"/>
          <p:nvPr/>
        </p:nvSpPr>
        <p:spPr>
          <a:xfrm>
            <a:off x="6559375" y="3641253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F8A372-2B78-49D9-DC89-FF31A6D0D60A}"/>
              </a:ext>
            </a:extLst>
          </p:cNvPr>
          <p:cNvSpPr/>
          <p:nvPr/>
        </p:nvSpPr>
        <p:spPr>
          <a:xfrm>
            <a:off x="7750090" y="4386944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6D536-C9EF-7229-5490-2CF9CC11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36"/>
          <a:stretch/>
        </p:blipFill>
        <p:spPr>
          <a:xfrm>
            <a:off x="8867132" y="3641254"/>
            <a:ext cx="3071949" cy="2425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D02C4F-33FD-1E9A-1C4D-54962B686A4F}"/>
              </a:ext>
            </a:extLst>
          </p:cNvPr>
          <p:cNvSpPr txBox="1"/>
          <p:nvPr/>
        </p:nvSpPr>
        <p:spPr>
          <a:xfrm>
            <a:off x="9699293" y="4624097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44919-E741-B28D-C17E-D7BBA031276C}"/>
              </a:ext>
            </a:extLst>
          </p:cNvPr>
          <p:cNvSpPr txBox="1"/>
          <p:nvPr/>
        </p:nvSpPr>
        <p:spPr>
          <a:xfrm>
            <a:off x="9228379" y="3641253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73B67B-7FEC-B315-D2DD-E7EE28F9439E}"/>
              </a:ext>
            </a:extLst>
          </p:cNvPr>
          <p:cNvCxnSpPr>
            <a:cxnSpLocks/>
          </p:cNvCxnSpPr>
          <p:nvPr/>
        </p:nvCxnSpPr>
        <p:spPr>
          <a:xfrm>
            <a:off x="5793386" y="2626181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3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7060087" y="927753"/>
            <a:ext cx="806098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A0AF18D-613E-857B-0E75-EE5AA9E40B59}"/>
              </a:ext>
            </a:extLst>
          </p:cNvPr>
          <p:cNvSpPr/>
          <p:nvPr/>
        </p:nvSpPr>
        <p:spPr>
          <a:xfrm>
            <a:off x="9381254" y="927753"/>
            <a:ext cx="1066799" cy="5689292"/>
          </a:xfrm>
          <a:prstGeom prst="frame">
            <a:avLst>
              <a:gd name="adj1" fmla="val 1030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57CE250-70F4-230F-C0F5-1BA1B203CC8D}"/>
              </a:ext>
            </a:extLst>
          </p:cNvPr>
          <p:cNvSpPr/>
          <p:nvPr/>
        </p:nvSpPr>
        <p:spPr>
          <a:xfrm>
            <a:off x="7816226" y="927753"/>
            <a:ext cx="964358" cy="5689292"/>
          </a:xfrm>
          <a:prstGeom prst="frame">
            <a:avLst>
              <a:gd name="adj1" fmla="val 76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1B23B89-5766-FD11-0A76-37CC7AD509EC}"/>
              </a:ext>
            </a:extLst>
          </p:cNvPr>
          <p:cNvSpPr/>
          <p:nvPr/>
        </p:nvSpPr>
        <p:spPr>
          <a:xfrm>
            <a:off x="8774449" y="927753"/>
            <a:ext cx="606805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6569264-C1BD-E55A-85AC-2CB8C68136F8}"/>
              </a:ext>
            </a:extLst>
          </p:cNvPr>
          <p:cNvSpPr/>
          <p:nvPr/>
        </p:nvSpPr>
        <p:spPr>
          <a:xfrm>
            <a:off x="10307377" y="927753"/>
            <a:ext cx="1275023" cy="5689292"/>
          </a:xfrm>
          <a:prstGeom prst="frame">
            <a:avLst>
              <a:gd name="adj1" fmla="val 97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2801491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430752"/>
              </p:ext>
            </p:extLst>
          </p:nvPr>
        </p:nvGraphicFramePr>
        <p:xfrm>
          <a:off x="5221797" y="983160"/>
          <a:ext cx="773724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173264" y="890954"/>
            <a:ext cx="806098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18166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Color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Yellow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Purple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Green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3169C20-ABAF-1186-2AE2-3E298565092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8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309209"/>
              </p:ext>
            </p:extLst>
          </p:nvPr>
        </p:nvGraphicFramePr>
        <p:xfrm>
          <a:off x="4975050" y="983160"/>
          <a:ext cx="105340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402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26517" y="890954"/>
            <a:ext cx="1129852" cy="5689292"/>
          </a:xfrm>
          <a:prstGeom prst="frame">
            <a:avLst>
              <a:gd name="adj1" fmla="val 73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22494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Dressy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Exercise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Rain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3872356-A5BB-3E5E-48C0-F1F2EAC60471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35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06668"/>
              </p:ext>
            </p:extLst>
          </p:nvPr>
        </p:nvGraphicFramePr>
        <p:xfrm>
          <a:off x="4960539" y="983160"/>
          <a:ext cx="105340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402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12006" y="890954"/>
            <a:ext cx="1129852" cy="5689292"/>
          </a:xfrm>
          <a:prstGeom prst="frame">
            <a:avLst>
              <a:gd name="adj1" fmla="val 73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1718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Heel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89339-62B7-821D-29E2-D0CD170520FC}"/>
              </a:ext>
            </a:extLst>
          </p:cNvPr>
          <p:cNvSpPr txBox="1"/>
          <p:nvPr/>
        </p:nvSpPr>
        <p:spPr>
          <a:xfrm>
            <a:off x="7479321" y="3424428"/>
            <a:ext cx="4030508" cy="23083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Note: </a:t>
            </a:r>
            <a:r>
              <a:rPr lang="en-US" sz="2400" dirty="0"/>
              <a:t>A categorical variable with exactly two level is also called a Binary Variable.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 == 0 == False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 == 1 == True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52FD90A-9A93-0C62-6AED-413B44EBF2FF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5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two examples of categorical variables. Note the levels in your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339286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pic>
        <p:nvPicPr>
          <p:cNvPr id="16" name="Graphic 15" descr="Apple outline">
            <a:extLst>
              <a:ext uri="{FF2B5EF4-FFF2-40B4-BE49-F238E27FC236}">
                <a16:creationId xmlns:a16="http://schemas.microsoft.com/office/drawing/2014/main" id="{E59B4F88-55B3-C022-0842-57030239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780" y="2338575"/>
            <a:ext cx="523220" cy="523220"/>
          </a:xfrm>
          <a:prstGeom prst="rect">
            <a:avLst/>
          </a:prstGeom>
        </p:spPr>
      </p:pic>
      <p:pic>
        <p:nvPicPr>
          <p:cNvPr id="17" name="Graphic 16" descr="Banana outline">
            <a:extLst>
              <a:ext uri="{FF2B5EF4-FFF2-40B4-BE49-F238E27FC236}">
                <a16:creationId xmlns:a16="http://schemas.microsoft.com/office/drawing/2014/main" id="{CDC15F4E-07C1-114A-86E6-77B715CD9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2082" y="2338575"/>
            <a:ext cx="523220" cy="523220"/>
          </a:xfrm>
          <a:prstGeom prst="rect">
            <a:avLst/>
          </a:prstGeom>
        </p:spPr>
      </p:pic>
      <p:pic>
        <p:nvPicPr>
          <p:cNvPr id="18" name="Graphic 17" descr="Grapes outline">
            <a:extLst>
              <a:ext uri="{FF2B5EF4-FFF2-40B4-BE49-F238E27FC236}">
                <a16:creationId xmlns:a16="http://schemas.microsoft.com/office/drawing/2014/main" id="{90232BE4-86EB-B362-2C30-8A6EA0E1D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7384" y="2338575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54E244-ACCB-2705-40C0-782169352D9A}"/>
              </a:ext>
            </a:extLst>
          </p:cNvPr>
          <p:cNvSpPr txBox="1"/>
          <p:nvPr/>
        </p:nvSpPr>
        <p:spPr>
          <a:xfrm>
            <a:off x="3687744" y="3912424"/>
            <a:ext cx="20622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</a:t>
            </a:r>
          </a:p>
        </p:txBody>
      </p:sp>
      <p:pic>
        <p:nvPicPr>
          <p:cNvPr id="21" name="Graphic 20" descr="Binary outline">
            <a:extLst>
              <a:ext uri="{FF2B5EF4-FFF2-40B4-BE49-F238E27FC236}">
                <a16:creationId xmlns:a16="http://schemas.microsoft.com/office/drawing/2014/main" id="{0F95BFB3-A854-3D9E-8408-ACAEF435E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50000"/>
          <a:stretch/>
        </p:blipFill>
        <p:spPr>
          <a:xfrm>
            <a:off x="4835603" y="3903808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2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409792" y="927753"/>
            <a:ext cx="1131686" cy="5689292"/>
          </a:xfrm>
          <a:prstGeom prst="frame">
            <a:avLst>
              <a:gd name="adj1" fmla="val 8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</p:spTree>
    <p:extLst>
      <p:ext uri="{BB962C8B-B14F-4D97-AF65-F5344CB8AC3E}">
        <p14:creationId xmlns:p14="http://schemas.microsoft.com/office/powerpoint/2010/main" val="563552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4167"/>
              </p:ext>
            </p:extLst>
          </p:nvPr>
        </p:nvGraphicFramePr>
        <p:xfrm>
          <a:off x="4960536" y="983160"/>
          <a:ext cx="1066800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30820" y="927753"/>
            <a:ext cx="1131686" cy="5689292"/>
          </a:xfrm>
          <a:prstGeom prst="frame">
            <a:avLst>
              <a:gd name="adj1" fmla="val 8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603273" y="3800111"/>
            <a:ext cx="300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Baby </a:t>
            </a:r>
            <a:r>
              <a:rPr lang="en-US" sz="2400" dirty="0">
                <a:sym typeface="Wingdings" pitchFamily="2" charset="2"/>
              </a:rPr>
              <a:t> Child  Adult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2D0B4-A24E-E8A8-320C-FB11E010F2A6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441DAAF-5F39-001C-D07B-3251E7B39865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5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805262"/>
              </p:ext>
            </p:extLst>
          </p:nvPr>
        </p:nvGraphicFramePr>
        <p:xfrm>
          <a:off x="5129612" y="1477336"/>
          <a:ext cx="917750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75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603273" y="3800111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Sm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Med  Lg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2D0B4-A24E-E8A8-320C-FB11E010F2A6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2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Vocabulary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7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616410"/>
              </p:ext>
            </p:extLst>
          </p:nvPr>
        </p:nvGraphicFramePr>
        <p:xfrm>
          <a:off x="5129612" y="1477336"/>
          <a:ext cx="833755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Attitude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Dislike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Dislike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213866" y="3634607"/>
            <a:ext cx="336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Dislike </a:t>
            </a:r>
            <a:r>
              <a:rPr lang="en-US" sz="2400" dirty="0">
                <a:sym typeface="Wingdings" pitchFamily="2" charset="2"/>
              </a:rPr>
              <a:t> Neutral  Like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17771A-4CBE-F380-7199-084A6D5626C1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B62522-4316-0A45-9677-C5AB8651A848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08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555799"/>
              </p:ext>
            </p:extLst>
          </p:nvPr>
        </p:nvGraphicFramePr>
        <p:xfrm>
          <a:off x="5129612" y="1477336"/>
          <a:ext cx="833755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Apr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Oct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Apr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B12E57-754F-6DAA-B0C8-A188A1FE54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036"/>
          <a:stretch/>
        </p:blipFill>
        <p:spPr>
          <a:xfrm>
            <a:off x="7816813" y="2216141"/>
            <a:ext cx="3071949" cy="2425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B31201-2988-5ECE-7476-5DAA49CD717E}"/>
              </a:ext>
            </a:extLst>
          </p:cNvPr>
          <p:cNvSpPr txBox="1"/>
          <p:nvPr/>
        </p:nvSpPr>
        <p:spPr>
          <a:xfrm>
            <a:off x="8178060" y="2216140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</p:spTree>
    <p:extLst>
      <p:ext uri="{BB962C8B-B14F-4D97-AF65-F5344CB8AC3E}">
        <p14:creationId xmlns:p14="http://schemas.microsoft.com/office/powerpoint/2010/main" val="2989105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an example for each ordinal ordering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8C59DA-8384-08E3-E2AE-388F2B72DDB5}"/>
              </a:ext>
            </a:extLst>
          </p:cNvPr>
          <p:cNvCxnSpPr/>
          <p:nvPr/>
        </p:nvCxnSpPr>
        <p:spPr>
          <a:xfrm>
            <a:off x="3687744" y="4474028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9DEE42-7296-B808-805F-2D348AB15D0B}"/>
              </a:ext>
            </a:extLst>
          </p:cNvPr>
          <p:cNvSpPr txBox="1"/>
          <p:nvPr/>
        </p:nvSpPr>
        <p:spPr>
          <a:xfrm>
            <a:off x="3726997" y="3641253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AB7AA-C347-6151-FC64-FF990B6A7201}"/>
              </a:ext>
            </a:extLst>
          </p:cNvPr>
          <p:cNvCxnSpPr/>
          <p:nvPr/>
        </p:nvCxnSpPr>
        <p:spPr>
          <a:xfrm>
            <a:off x="6520122" y="4474028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4BDABE-6912-E8D7-5454-B4EB19E782E4}"/>
              </a:ext>
            </a:extLst>
          </p:cNvPr>
          <p:cNvSpPr txBox="1"/>
          <p:nvPr/>
        </p:nvSpPr>
        <p:spPr>
          <a:xfrm>
            <a:off x="6559375" y="3641253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F8A372-2B78-49D9-DC89-FF31A6D0D60A}"/>
              </a:ext>
            </a:extLst>
          </p:cNvPr>
          <p:cNvSpPr/>
          <p:nvPr/>
        </p:nvSpPr>
        <p:spPr>
          <a:xfrm>
            <a:off x="7750090" y="4386944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6D536-C9EF-7229-5490-2CF9CC11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36"/>
          <a:stretch/>
        </p:blipFill>
        <p:spPr>
          <a:xfrm>
            <a:off x="8867132" y="3641254"/>
            <a:ext cx="3071949" cy="2425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E44919-E741-B28D-C17E-D7BBA031276C}"/>
              </a:ext>
            </a:extLst>
          </p:cNvPr>
          <p:cNvSpPr txBox="1"/>
          <p:nvPr/>
        </p:nvSpPr>
        <p:spPr>
          <a:xfrm>
            <a:off x="9228379" y="3641253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240825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pic>
        <p:nvPicPr>
          <p:cNvPr id="16" name="Graphic 15" descr="Baby crawling outline">
            <a:extLst>
              <a:ext uri="{FF2B5EF4-FFF2-40B4-BE49-F238E27FC236}">
                <a16:creationId xmlns:a16="http://schemas.microsoft.com/office/drawing/2014/main" id="{C3668AE9-33B6-673C-47DB-93BA51CA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6589" y="2553122"/>
            <a:ext cx="301949" cy="301949"/>
          </a:xfrm>
          <a:prstGeom prst="rect">
            <a:avLst/>
          </a:prstGeom>
        </p:spPr>
      </p:pic>
      <p:pic>
        <p:nvPicPr>
          <p:cNvPr id="17" name="Graphic 16" descr="Child with balloon outline">
            <a:extLst>
              <a:ext uri="{FF2B5EF4-FFF2-40B4-BE49-F238E27FC236}">
                <a16:creationId xmlns:a16="http://schemas.microsoft.com/office/drawing/2014/main" id="{800F4433-46A4-BCBF-6C4A-9CB2350B2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966" y="2363321"/>
            <a:ext cx="454739" cy="454739"/>
          </a:xfrm>
          <a:prstGeom prst="rect">
            <a:avLst/>
          </a:prstGeom>
        </p:spPr>
      </p:pic>
      <p:pic>
        <p:nvPicPr>
          <p:cNvPr id="18" name="Graphic 17" descr="Confused person outline">
            <a:extLst>
              <a:ext uri="{FF2B5EF4-FFF2-40B4-BE49-F238E27FC236}">
                <a16:creationId xmlns:a16="http://schemas.microsoft.com/office/drawing/2014/main" id="{7144D60B-22A4-EC6C-0377-B7F7C8DEE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1497" y="2386377"/>
            <a:ext cx="454739" cy="4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6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65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9EDC-AFB0-53A6-E3CF-CD968E33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854A-2071-7732-94D9-0520F78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What details should we look for when evaluating a data set? </a:t>
            </a:r>
          </a:p>
          <a:p>
            <a:r>
              <a:rPr lang="en-US" sz="2800" dirty="0"/>
              <a:t>Brainstorm with the person next to you and come up with at least 3 things</a:t>
            </a:r>
          </a:p>
        </p:txBody>
      </p:sp>
    </p:spTree>
    <p:extLst>
      <p:ext uri="{BB962C8B-B14F-4D97-AF65-F5344CB8AC3E}">
        <p14:creationId xmlns:p14="http://schemas.microsoft.com/office/powerpoint/2010/main" val="3002453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9EDC-AFB0-53A6-E3CF-CD968E33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854A-2071-7732-94D9-0520F78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What details should we look for when evaluating a dataset? </a:t>
            </a:r>
          </a:p>
          <a:p>
            <a:endParaRPr lang="en-US" sz="2800" dirty="0"/>
          </a:p>
          <a:p>
            <a:pPr lvl="1"/>
            <a:r>
              <a:rPr lang="en-US" sz="2600" dirty="0"/>
              <a:t>Who published the data? </a:t>
            </a:r>
          </a:p>
          <a:p>
            <a:pPr lvl="1"/>
            <a:r>
              <a:rPr lang="en-US" sz="2600" dirty="0"/>
              <a:t>Why collected the data?</a:t>
            </a:r>
          </a:p>
          <a:p>
            <a:pPr lvl="1"/>
            <a:r>
              <a:rPr lang="en-US" sz="2600" dirty="0"/>
              <a:t>Who funded collection of the data? </a:t>
            </a:r>
          </a:p>
          <a:p>
            <a:pPr lvl="1"/>
            <a:r>
              <a:rPr lang="en-US" sz="2600" dirty="0"/>
              <a:t>Who (or what) is included in the dataset?</a:t>
            </a:r>
          </a:p>
          <a:p>
            <a:pPr lvl="1"/>
            <a:r>
              <a:rPr lang="en-US" sz="2600" dirty="0"/>
              <a:t>Who (or what) is missing from the dataset? </a:t>
            </a:r>
          </a:p>
          <a:p>
            <a:pPr lvl="1"/>
            <a:r>
              <a:rPr lang="en-US" sz="2600" dirty="0"/>
              <a:t>Was the data transparently collected?</a:t>
            </a:r>
          </a:p>
          <a:p>
            <a:pPr lvl="1"/>
            <a:r>
              <a:rPr lang="en-US" sz="2600" dirty="0"/>
              <a:t>Was the data legally collected?</a:t>
            </a:r>
          </a:p>
          <a:p>
            <a:pPr lvl="1"/>
            <a:r>
              <a:rPr lang="en-US" sz="2600" dirty="0"/>
              <a:t>Are there any privacy issues? </a:t>
            </a:r>
          </a:p>
        </p:txBody>
      </p:sp>
    </p:spTree>
    <p:extLst>
      <p:ext uri="{BB962C8B-B14F-4D97-AF65-F5344CB8AC3E}">
        <p14:creationId xmlns:p14="http://schemas.microsoft.com/office/powerpoint/2010/main" val="182836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6369DA-E3E0-E6F5-C1A0-FECA96D00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60" y="1724018"/>
            <a:ext cx="8104992" cy="34310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BFD0D-754B-8564-16AA-EBC339D88AD5}"/>
              </a:ext>
            </a:extLst>
          </p:cNvPr>
          <p:cNvSpPr txBox="1"/>
          <p:nvPr/>
        </p:nvSpPr>
        <p:spPr>
          <a:xfrm>
            <a:off x="3563030" y="5725020"/>
            <a:ext cx="4025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https://www.merriam-webster.com/dictionary/data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1428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95F3-876D-BA1B-1C7A-74E262A4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you really like shoes </a:t>
            </a:r>
          </a:p>
          <a:p>
            <a:r>
              <a:rPr lang="en-US" sz="2800" dirty="0"/>
              <a:t>What information can you collect about a single shoe? </a:t>
            </a:r>
          </a:p>
          <a:p>
            <a:r>
              <a:rPr lang="en-US" sz="2800" dirty="0"/>
              <a:t>Brainstorm with whoever is next to you</a:t>
            </a:r>
          </a:p>
        </p:txBody>
      </p:sp>
    </p:spTree>
    <p:extLst>
      <p:ext uri="{BB962C8B-B14F-4D97-AF65-F5344CB8AC3E}">
        <p14:creationId xmlns:p14="http://schemas.microsoft.com/office/powerpoint/2010/main" val="252309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Foot of a rock climber in action">
            <a:extLst>
              <a:ext uri="{FF2B5EF4-FFF2-40B4-BE49-F238E27FC236}">
                <a16:creationId xmlns:a16="http://schemas.microsoft.com/office/drawing/2014/main" id="{B3F29422-CEB8-A931-0082-9FE2D8110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2738448" y="222251"/>
            <a:ext cx="2653921" cy="19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1D50C-4753-F848-0F42-6D91EC27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91600" y="868680"/>
            <a:ext cx="2706911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Age Group</a:t>
            </a:r>
          </a:p>
          <a:p>
            <a:r>
              <a:rPr lang="en-US" sz="2800" dirty="0"/>
              <a:t>Size</a:t>
            </a:r>
          </a:p>
          <a:p>
            <a:r>
              <a:rPr lang="en-US" sz="2800" dirty="0"/>
              <a:t>Color </a:t>
            </a:r>
          </a:p>
          <a:p>
            <a:r>
              <a:rPr lang="en-US" sz="2800" dirty="0"/>
              <a:t>Function </a:t>
            </a:r>
          </a:p>
          <a:p>
            <a:r>
              <a:rPr lang="en-US" sz="2800" dirty="0"/>
              <a:t>Heel </a:t>
            </a:r>
          </a:p>
          <a:p>
            <a:r>
              <a:rPr lang="en-US" sz="2800" dirty="0"/>
              <a:t>Closure</a:t>
            </a:r>
          </a:p>
          <a:p>
            <a:r>
              <a:rPr lang="en-US" sz="2800" dirty="0"/>
              <a:t>Top Material</a:t>
            </a:r>
          </a:p>
          <a:p>
            <a:r>
              <a:rPr lang="en-US" sz="2800" dirty="0"/>
              <a:t>… </a:t>
            </a:r>
          </a:p>
        </p:txBody>
      </p:sp>
      <p:pic>
        <p:nvPicPr>
          <p:cNvPr id="25" name="Picture 24" descr="Person wearing shoes">
            <a:extLst>
              <a:ext uri="{FF2B5EF4-FFF2-40B4-BE49-F238E27FC236}">
                <a16:creationId xmlns:a16="http://schemas.microsoft.com/office/drawing/2014/main" id="{962992F2-F821-539F-6B86-E52D61DD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2" t="14073" r="25487" b="7159"/>
          <a:stretch/>
        </p:blipFill>
        <p:spPr>
          <a:xfrm>
            <a:off x="4930729" y="2302293"/>
            <a:ext cx="2237809" cy="2227226"/>
          </a:xfrm>
          <a:prstGeom prst="rect">
            <a:avLst/>
          </a:prstGeom>
        </p:spPr>
      </p:pic>
      <p:pic>
        <p:nvPicPr>
          <p:cNvPr id="29" name="Picture 28" descr="Three single colorful shoes">
            <a:extLst>
              <a:ext uri="{FF2B5EF4-FFF2-40B4-BE49-F238E27FC236}">
                <a16:creationId xmlns:a16="http://schemas.microsoft.com/office/drawing/2014/main" id="{E8C0C2DD-AE67-A276-2FFC-D506AB084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9" t="15989" r="19572" b="8130"/>
          <a:stretch/>
        </p:blipFill>
        <p:spPr>
          <a:xfrm>
            <a:off x="6524964" y="4762770"/>
            <a:ext cx="2274706" cy="1805355"/>
          </a:xfrm>
          <a:prstGeom prst="rect">
            <a:avLst/>
          </a:prstGeom>
        </p:spPr>
      </p:pic>
      <p:pic>
        <p:nvPicPr>
          <p:cNvPr id="31" name="Picture 30" descr="Sneakers in a range of sizes">
            <a:extLst>
              <a:ext uri="{FF2B5EF4-FFF2-40B4-BE49-F238E27FC236}">
                <a16:creationId xmlns:a16="http://schemas.microsoft.com/office/drawing/2014/main" id="{523FA250-E104-3D37-F022-B312F3B92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t="9587" r="5823" b="9027"/>
          <a:stretch/>
        </p:blipFill>
        <p:spPr>
          <a:xfrm>
            <a:off x="2738448" y="4597755"/>
            <a:ext cx="3514020" cy="1970370"/>
          </a:xfrm>
          <a:prstGeom prst="rect">
            <a:avLst/>
          </a:prstGeom>
        </p:spPr>
      </p:pic>
      <p:pic>
        <p:nvPicPr>
          <p:cNvPr id="33" name="Picture 32" descr="Array of rubber boots">
            <a:extLst>
              <a:ext uri="{FF2B5EF4-FFF2-40B4-BE49-F238E27FC236}">
                <a16:creationId xmlns:a16="http://schemas.microsoft.com/office/drawing/2014/main" id="{638945CA-B5D2-2DAF-7BB5-5BCDDEC96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05" r="34103" b="25441"/>
          <a:stretch/>
        </p:blipFill>
        <p:spPr>
          <a:xfrm>
            <a:off x="5494713" y="243603"/>
            <a:ext cx="3304957" cy="1482122"/>
          </a:xfrm>
          <a:prstGeom prst="rect">
            <a:avLst/>
          </a:prstGeom>
        </p:spPr>
      </p:pic>
      <p:pic>
        <p:nvPicPr>
          <p:cNvPr id="39" name="Picture 38" descr="Male formalwear accessories">
            <a:extLst>
              <a:ext uri="{FF2B5EF4-FFF2-40B4-BE49-F238E27FC236}">
                <a16:creationId xmlns:a16="http://schemas.microsoft.com/office/drawing/2014/main" id="{DCDBE248-0073-8E74-53B3-D1E92F18F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846" t="6881" r="15126" b="5495"/>
          <a:stretch/>
        </p:blipFill>
        <p:spPr>
          <a:xfrm>
            <a:off x="7225799" y="1936428"/>
            <a:ext cx="1573871" cy="2296881"/>
          </a:xfrm>
          <a:prstGeom prst="rect">
            <a:avLst/>
          </a:prstGeom>
        </p:spPr>
      </p:pic>
      <p:pic>
        <p:nvPicPr>
          <p:cNvPr id="41" name="Picture 40" descr="Jogging shoes, dumbbell, and water bottle in purple">
            <a:extLst>
              <a:ext uri="{FF2B5EF4-FFF2-40B4-BE49-F238E27FC236}">
                <a16:creationId xmlns:a16="http://schemas.microsoft.com/office/drawing/2014/main" id="{FAC83F21-5165-8147-8AAB-40B6EFC0D0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18" t="21280" r="37863" b="2674"/>
          <a:stretch/>
        </p:blipFill>
        <p:spPr>
          <a:xfrm>
            <a:off x="2750098" y="2347046"/>
            <a:ext cx="2018479" cy="20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8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Foot of a rock climber in action">
            <a:extLst>
              <a:ext uri="{FF2B5EF4-FFF2-40B4-BE49-F238E27FC236}">
                <a16:creationId xmlns:a16="http://schemas.microsoft.com/office/drawing/2014/main" id="{B3F29422-CEB8-A931-0082-9FE2D8110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2738448" y="222251"/>
            <a:ext cx="2653921" cy="19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1D50C-4753-F848-0F42-6D91EC27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91600" y="868680"/>
            <a:ext cx="2706911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Age Group</a:t>
            </a:r>
          </a:p>
          <a:p>
            <a:r>
              <a:rPr lang="en-US" sz="2800" dirty="0"/>
              <a:t>Size</a:t>
            </a:r>
          </a:p>
          <a:p>
            <a:r>
              <a:rPr lang="en-US" sz="2800" dirty="0"/>
              <a:t>Color </a:t>
            </a:r>
          </a:p>
          <a:p>
            <a:r>
              <a:rPr lang="en-US" sz="2800" dirty="0"/>
              <a:t>Function </a:t>
            </a:r>
          </a:p>
          <a:p>
            <a:r>
              <a:rPr lang="en-US" sz="2800" dirty="0"/>
              <a:t>Heel </a:t>
            </a:r>
          </a:p>
          <a:p>
            <a:r>
              <a:rPr lang="en-US" sz="2800" dirty="0"/>
              <a:t>Closure</a:t>
            </a:r>
          </a:p>
          <a:p>
            <a:r>
              <a:rPr lang="en-US" sz="2800" dirty="0"/>
              <a:t>Top Material</a:t>
            </a:r>
          </a:p>
          <a:p>
            <a:r>
              <a:rPr lang="en-US" sz="2800" dirty="0"/>
              <a:t>… </a:t>
            </a:r>
          </a:p>
        </p:txBody>
      </p:sp>
      <p:pic>
        <p:nvPicPr>
          <p:cNvPr id="25" name="Picture 24" descr="Person wearing shoes">
            <a:extLst>
              <a:ext uri="{FF2B5EF4-FFF2-40B4-BE49-F238E27FC236}">
                <a16:creationId xmlns:a16="http://schemas.microsoft.com/office/drawing/2014/main" id="{962992F2-F821-539F-6B86-E52D61DD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2" t="14073" r="25487" b="7159"/>
          <a:stretch/>
        </p:blipFill>
        <p:spPr>
          <a:xfrm>
            <a:off x="4930729" y="2302293"/>
            <a:ext cx="2237809" cy="2227226"/>
          </a:xfrm>
          <a:prstGeom prst="rect">
            <a:avLst/>
          </a:prstGeom>
        </p:spPr>
      </p:pic>
      <p:pic>
        <p:nvPicPr>
          <p:cNvPr id="29" name="Picture 28" descr="Three single colorful shoes">
            <a:extLst>
              <a:ext uri="{FF2B5EF4-FFF2-40B4-BE49-F238E27FC236}">
                <a16:creationId xmlns:a16="http://schemas.microsoft.com/office/drawing/2014/main" id="{E8C0C2DD-AE67-A276-2FFC-D506AB084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9" t="15989" r="19572" b="8130"/>
          <a:stretch/>
        </p:blipFill>
        <p:spPr>
          <a:xfrm>
            <a:off x="6524964" y="4762770"/>
            <a:ext cx="2274706" cy="1805355"/>
          </a:xfrm>
          <a:prstGeom prst="rect">
            <a:avLst/>
          </a:prstGeom>
        </p:spPr>
      </p:pic>
      <p:pic>
        <p:nvPicPr>
          <p:cNvPr id="31" name="Picture 30" descr="Sneakers in a range of sizes">
            <a:extLst>
              <a:ext uri="{FF2B5EF4-FFF2-40B4-BE49-F238E27FC236}">
                <a16:creationId xmlns:a16="http://schemas.microsoft.com/office/drawing/2014/main" id="{523FA250-E104-3D37-F022-B312F3B92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t="9587" r="5823" b="9027"/>
          <a:stretch/>
        </p:blipFill>
        <p:spPr>
          <a:xfrm>
            <a:off x="2738448" y="4597755"/>
            <a:ext cx="3514020" cy="1970370"/>
          </a:xfrm>
          <a:prstGeom prst="rect">
            <a:avLst/>
          </a:prstGeom>
        </p:spPr>
      </p:pic>
      <p:pic>
        <p:nvPicPr>
          <p:cNvPr id="33" name="Picture 32" descr="Array of rubber boots">
            <a:extLst>
              <a:ext uri="{FF2B5EF4-FFF2-40B4-BE49-F238E27FC236}">
                <a16:creationId xmlns:a16="http://schemas.microsoft.com/office/drawing/2014/main" id="{638945CA-B5D2-2DAF-7BB5-5BCDDEC96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05" r="34103" b="25441"/>
          <a:stretch/>
        </p:blipFill>
        <p:spPr>
          <a:xfrm>
            <a:off x="5494713" y="243603"/>
            <a:ext cx="3304957" cy="1482122"/>
          </a:xfrm>
          <a:prstGeom prst="rect">
            <a:avLst/>
          </a:prstGeom>
        </p:spPr>
      </p:pic>
      <p:pic>
        <p:nvPicPr>
          <p:cNvPr id="39" name="Picture 38" descr="Male formalwear accessories">
            <a:extLst>
              <a:ext uri="{FF2B5EF4-FFF2-40B4-BE49-F238E27FC236}">
                <a16:creationId xmlns:a16="http://schemas.microsoft.com/office/drawing/2014/main" id="{DCDBE248-0073-8E74-53B3-D1E92F18F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846" t="6881" r="15126" b="5495"/>
          <a:stretch/>
        </p:blipFill>
        <p:spPr>
          <a:xfrm>
            <a:off x="7225799" y="1936428"/>
            <a:ext cx="1573871" cy="2296881"/>
          </a:xfrm>
          <a:prstGeom prst="rect">
            <a:avLst/>
          </a:prstGeom>
        </p:spPr>
      </p:pic>
      <p:pic>
        <p:nvPicPr>
          <p:cNvPr id="41" name="Picture 40" descr="Jogging shoes, dumbbell, and water bottle in purple">
            <a:extLst>
              <a:ext uri="{FF2B5EF4-FFF2-40B4-BE49-F238E27FC236}">
                <a16:creationId xmlns:a16="http://schemas.microsoft.com/office/drawing/2014/main" id="{FAC83F21-5165-8147-8AAB-40B6EFC0D0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18" t="21280" r="37863" b="2674"/>
          <a:stretch/>
        </p:blipFill>
        <p:spPr>
          <a:xfrm>
            <a:off x="2750098" y="2347046"/>
            <a:ext cx="2018479" cy="2014930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6B766B74-D6AF-5905-1973-9ED4FB2AD7B5}"/>
              </a:ext>
            </a:extLst>
          </p:cNvPr>
          <p:cNvSpPr/>
          <p:nvPr/>
        </p:nvSpPr>
        <p:spPr>
          <a:xfrm>
            <a:off x="8554214" y="289874"/>
            <a:ext cx="3144297" cy="5524771"/>
          </a:xfrm>
          <a:prstGeom prst="donut">
            <a:avLst>
              <a:gd name="adj" fmla="val 3274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5F2F0-A527-6BBE-7D6B-0DB75EFF6C02}"/>
              </a:ext>
            </a:extLst>
          </p:cNvPr>
          <p:cNvSpPr txBox="1"/>
          <p:nvPr/>
        </p:nvSpPr>
        <p:spPr>
          <a:xfrm>
            <a:off x="9279816" y="5117153"/>
            <a:ext cx="15584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08910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408F7B56-F8C6-750B-020E-1E8A89D6F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574178"/>
              </p:ext>
            </p:extLst>
          </p:nvPr>
        </p:nvGraphicFramePr>
        <p:xfrm>
          <a:off x="5439508" y="983160"/>
          <a:ext cx="6142892" cy="36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D10B4D-514D-3165-F80B-C39A6E183177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472074-3F70-CEEE-B6F8-8A39E98C3DDD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2E2F05-BFDA-39F0-0A74-144E03144274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4C4406-2B24-54A2-5A0A-F252D6922220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76BDE8-5BCB-D7F1-031A-94FED97C391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629DA8-FA44-4B56-EE21-F22087862085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FF452E-C09D-F26E-5F60-44CB5CAB2B22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CA9687-9A66-5F7B-3BDC-DBB617D17A25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</p:spTree>
    <p:extLst>
      <p:ext uri="{BB962C8B-B14F-4D97-AF65-F5344CB8AC3E}">
        <p14:creationId xmlns:p14="http://schemas.microsoft.com/office/powerpoint/2010/main" val="112642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id="{0463D085-5C07-FC13-C0B8-788358299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762395"/>
              </p:ext>
            </p:extLst>
          </p:nvPr>
        </p:nvGraphicFramePr>
        <p:xfrm>
          <a:off x="5439508" y="983160"/>
          <a:ext cx="6142892" cy="71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859D1-C549-6E30-7675-FB404BB37DBF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A19-B36B-9024-CBD3-F36ED3D06A1F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6F461E-08E1-0D17-8768-3A35A807DBCE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D1C60A-8CAE-2D08-396E-2787F3581996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9F8194-E744-44B7-B248-4CF43AE45C5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7E8A4E-8938-B993-D465-0414136FF1B9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438829-36DB-C87D-8BBA-F860EC24CBC4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69AA87-F3FD-D980-EEA6-73D3AB19AEED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CF4A224-0E00-A265-E202-FC64B1931D3D}"/>
              </a:ext>
            </a:extLst>
          </p:cNvPr>
          <p:cNvSpPr/>
          <p:nvPr/>
        </p:nvSpPr>
        <p:spPr>
          <a:xfrm>
            <a:off x="5334000" y="1351741"/>
            <a:ext cx="6330462" cy="36858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92398F-F794-AAF5-479D-F4F7F034DAAD}"/>
              </a:ext>
            </a:extLst>
          </p:cNvPr>
          <p:cNvSpPr txBox="1"/>
          <p:nvPr/>
        </p:nvSpPr>
        <p:spPr>
          <a:xfrm>
            <a:off x="3610708" y="2002637"/>
            <a:ext cx="317695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== Observation</a:t>
            </a:r>
          </a:p>
        </p:txBody>
      </p:sp>
      <p:pic>
        <p:nvPicPr>
          <p:cNvPr id="50" name="Picture 49" descr="Foot of a rock climber in action">
            <a:extLst>
              <a:ext uri="{FF2B5EF4-FFF2-40B4-BE49-F238E27FC236}">
                <a16:creationId xmlns:a16="http://schemas.microsoft.com/office/drawing/2014/main" id="{A8E784B3-0AFC-630A-5492-133E6ABD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3612211" y="919876"/>
            <a:ext cx="1381873" cy="10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25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345</TotalTime>
  <Words>1535</Words>
  <Application>Microsoft Macintosh PowerPoint</Application>
  <PresentationFormat>Widescreen</PresentationFormat>
  <Paragraphs>1057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Corbel</vt:lpstr>
      <vt:lpstr>Source Sans Pro</vt:lpstr>
      <vt:lpstr>Wingdings 2</vt:lpstr>
      <vt:lpstr>Frame</vt:lpstr>
      <vt:lpstr>Data Science for Everyone – Data</vt:lpstr>
      <vt:lpstr>Plan for Today</vt:lpstr>
      <vt:lpstr>Data Vocabulary</vt:lpstr>
      <vt:lpstr>Definition: Data</vt:lpstr>
      <vt:lpstr>Example of Data</vt:lpstr>
      <vt:lpstr>Example of Data</vt:lpstr>
      <vt:lpstr>Example of Data</vt:lpstr>
      <vt:lpstr>Example of Dataset</vt:lpstr>
      <vt:lpstr>Example of Dataset</vt:lpstr>
      <vt:lpstr>Example of Dataset</vt:lpstr>
      <vt:lpstr>Example of Dataset</vt:lpstr>
      <vt:lpstr>Example of Dataset</vt:lpstr>
      <vt:lpstr>Table Vocabulary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Data Ethics</vt:lpstr>
      <vt:lpstr>Responsible Consumption</vt:lpstr>
      <vt:lpstr>Responsible Consumption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13</cp:revision>
  <dcterms:created xsi:type="dcterms:W3CDTF">2023-08-03T18:49:17Z</dcterms:created>
  <dcterms:modified xsi:type="dcterms:W3CDTF">2023-08-09T19:55:59Z</dcterms:modified>
</cp:coreProperties>
</file>